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4"/>
  </p:handoutMasterIdLst>
  <p:sldIdLst>
    <p:sldId id="256" r:id="rId2"/>
    <p:sldId id="257" r:id="rId3"/>
    <p:sldId id="269" r:id="rId4"/>
    <p:sldId id="264" r:id="rId5"/>
    <p:sldId id="265" r:id="rId6"/>
    <p:sldId id="279" r:id="rId7"/>
    <p:sldId id="258" r:id="rId8"/>
    <p:sldId id="280" r:id="rId9"/>
    <p:sldId id="259" r:id="rId10"/>
    <p:sldId id="260" r:id="rId11"/>
    <p:sldId id="262" r:id="rId12"/>
    <p:sldId id="276" r:id="rId13"/>
    <p:sldId id="266" r:id="rId14"/>
    <p:sldId id="267" r:id="rId15"/>
    <p:sldId id="268" r:id="rId16"/>
    <p:sldId id="270" r:id="rId17"/>
    <p:sldId id="271" r:id="rId18"/>
    <p:sldId id="272" r:id="rId19"/>
    <p:sldId id="277" r:id="rId20"/>
    <p:sldId id="278" r:id="rId21"/>
    <p:sldId id="274" r:id="rId22"/>
    <p:sldId id="261" r:id="rId23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0" autoAdjust="0"/>
  </p:normalViewPr>
  <p:slideViewPr>
    <p:cSldViewPr>
      <p:cViewPr varScale="1">
        <p:scale>
          <a:sx n="86" d="100"/>
          <a:sy n="86" d="100"/>
        </p:scale>
        <p:origin x="-58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AEF587-86F8-49BC-9B23-36C53E9A044C}" type="datetimeFigureOut">
              <a:rPr lang="en-US" smtClean="0"/>
              <a:t>3/14/2011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F46ADF-268F-45DE-8AB5-EE32CF58554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1E8BC1-2C5D-4217-A5CD-CFCF0F4E17D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1E8BC1-2C5D-4217-A5CD-CFCF0F4E17D2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F9C09E-342C-4E13-A148-5F73559DE2E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png"/><Relationship Id="rId4" Type="http://schemas.openxmlformats.org/officeDocument/2006/relationships/image" Target="../media/image2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tmath.com/Analytic-trigonometry/4_Half-angle-formulas.php" TargetMode="External"/><Relationship Id="rId2" Type="http://schemas.openxmlformats.org/officeDocument/2006/relationships/hyperlink" Target="http://tutorial.math.lamar.edu/pdf/Trig_Cheat_Sheet.pdf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www.cimt.plymouth.ac.uk/projects/mepres/step-up/sect4/index.htm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png"/><Relationship Id="rId4" Type="http://schemas.openxmlformats.org/officeDocument/2006/relationships/hyperlink" Target="http://www.youtube.com/watch?v=ao4EJzNWmK8&amp;feature=relmfu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cLBKOYmHuDM&amp;NR=1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600" dirty="0" smtClean="0">
                <a:latin typeface="Impact" pitchFamily="34" charset="0"/>
              </a:rPr>
              <a:t>Trigonometry</a:t>
            </a:r>
            <a:endParaRPr lang="en-US" sz="6600" dirty="0">
              <a:latin typeface="Impact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267200"/>
            <a:ext cx="6400800" cy="17526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chemeClr val="tx1"/>
                </a:solidFill>
              </a:rPr>
              <a:t>ACT Review</a:t>
            </a:r>
            <a:endParaRPr lang="en-US" sz="4800" dirty="0">
              <a:solidFill>
                <a:schemeClr val="tx1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61938"/>
            <a:ext cx="8458200" cy="1234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  <a:cs typeface="Arial" pitchFamily="34" charset="0"/>
              </a:rPr>
              <a:t>Example – Basic Relationships</a:t>
            </a:r>
            <a:endParaRPr lang="en-US" sz="3600" dirty="0">
              <a:latin typeface="Impact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53200" y="2057400"/>
            <a:ext cx="194491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838200" y="1752600"/>
            <a:ext cx="525780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Sin (A) = Opposite/Hypotenuse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12/13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Cos (A) = Adjacent/Hypotenuse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5/13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Tan (A) = Opposite/Adjacent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12/5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dirty="0" err="1" smtClean="0">
                <a:latin typeface="Arial" pitchFamily="34" charset="0"/>
                <a:cs typeface="Arial" pitchFamily="34" charset="0"/>
              </a:rPr>
              <a:t>Csc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(A) = Hypotenuse/ Opposite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13/12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Sec (A) = Hypotenuse/ Adjacent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13/5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Cot (A) = Adjacent/ Opposite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             = 5/12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  <a:cs typeface="Arial" pitchFamily="34" charset="0"/>
              </a:rPr>
              <a:t>Reciprocal Identities</a:t>
            </a:r>
            <a:endParaRPr lang="en-US" sz="3600" dirty="0">
              <a:latin typeface="Impact" pitchFamily="34" charset="0"/>
              <a:cs typeface="Arial" pitchFamily="34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-1504" t="13561"/>
          <a:stretch>
            <a:fillRect/>
          </a:stretch>
        </p:blipFill>
        <p:spPr bwMode="auto">
          <a:xfrm>
            <a:off x="3733800" y="2971800"/>
            <a:ext cx="5142867" cy="2428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381000" y="2514600"/>
            <a:ext cx="29718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Csc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is the reciprocal of sin(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sec(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is the reciprocal of </a:t>
            </a:r>
            <a:r>
              <a:rPr lang="en-US" sz="2400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endParaRPr lang="en-US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cot(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is the reciprocal of tan(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828800"/>
            <a:ext cx="5186067" cy="407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410200" y="1905000"/>
            <a:ext cx="3581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If you take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sin,tan,csc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or cot of -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then it is the same thing as taking 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sin,tan,csc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or cot of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multiplying it by -1.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sec of –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is the same as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and sec of 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8800" y="4191000"/>
            <a:ext cx="3505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If you add a multiple of 2∏ to an angle and determine the value of sin and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, then the answer will be the same.                             (Example: sin(5∏)=sin(5 ∏+2 ∏)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2286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04800" y="685800"/>
            <a:ext cx="510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 pitchFamily="34" charset="0"/>
                <a:cs typeface="Arial" pitchFamily="34" charset="0"/>
              </a:rPr>
              <a:t>Trigonometry Basics (cont’d.)</a:t>
            </a:r>
            <a:endParaRPr lang="en-US" sz="14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685800"/>
            <a:ext cx="8229600" cy="457200"/>
          </a:xfrm>
        </p:spPr>
        <p:txBody>
          <a:bodyPr>
            <a:normAutofit/>
          </a:bodyPr>
          <a:lstStyle/>
          <a:p>
            <a:pPr algn="l"/>
            <a:r>
              <a:rPr lang="en-US" sz="1400" dirty="0" smtClean="0">
                <a:latin typeface="Arial" pitchFamily="34" charset="0"/>
                <a:cs typeface="Arial" pitchFamily="34" charset="0"/>
              </a:rPr>
              <a:t>Trigonometry Basics (cont’d.)</a:t>
            </a:r>
            <a:endParaRPr lang="en-US" sz="1400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82296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267200"/>
            <a:ext cx="527685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4648200"/>
            <a:ext cx="28003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5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676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Inverse Function Example</a:t>
            </a:r>
            <a:endParaRPr lang="en-US" sz="3600" dirty="0">
              <a:latin typeface="Impact" pitchFamily="34" charset="0"/>
            </a:endParaRPr>
          </a:p>
        </p:txBody>
      </p:sp>
      <p:pic>
        <p:nvPicPr>
          <p:cNvPr id="10246" name="Picture 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3200400"/>
            <a:ext cx="5486393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3886200"/>
            <a:ext cx="3914775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71600" y="5105400"/>
            <a:ext cx="2667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Thus, y = n/4 or y = 45°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/>
              <a:t>Law of </a:t>
            </a:r>
            <a:r>
              <a:rPr lang="en-US" sz="4000" dirty="0" err="1" smtClean="0"/>
              <a:t>sines</a:t>
            </a:r>
            <a:r>
              <a:rPr lang="en-US" sz="4000" dirty="0" smtClean="0"/>
              <a:t>, cosines, and tangents</a:t>
            </a:r>
            <a:endParaRPr lang="en-US" sz="40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371600"/>
            <a:ext cx="7065637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95600" y="1371600"/>
            <a:ext cx="426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8382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Law of </a:t>
            </a:r>
            <a:r>
              <a:rPr lang="en-US" sz="3600" dirty="0" err="1" smtClean="0">
                <a:latin typeface="Impact" pitchFamily="34" charset="0"/>
              </a:rPr>
              <a:t>Sines</a:t>
            </a:r>
            <a:r>
              <a:rPr lang="en-US" sz="3600" dirty="0" smtClean="0">
                <a:latin typeface="Impact" pitchFamily="34" charset="0"/>
              </a:rPr>
              <a:t> Example</a:t>
            </a:r>
            <a:endParaRPr lang="en-US" sz="3600" dirty="0">
              <a:latin typeface="Impact" pitchFamily="34" charset="0"/>
            </a:endParaRP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905000"/>
            <a:ext cx="7787431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921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Identity Formulas </a:t>
            </a:r>
            <a:endParaRPr lang="en-US" sz="3600" dirty="0">
              <a:latin typeface="Impact" pitchFamily="34" charset="0"/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7400" y="2667000"/>
            <a:ext cx="3276600" cy="2809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676400"/>
            <a:ext cx="5438775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0" y="30480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2400" dirty="0" smtClean="0">
              <a:latin typeface="Impact" pitchFamily="34" charset="0"/>
            </a:endParaRPr>
          </a:p>
          <a:p>
            <a:pPr algn="ctr"/>
            <a:r>
              <a:rPr lang="en-US" sz="3200" dirty="0" smtClean="0">
                <a:latin typeface="Impact" pitchFamily="34" charset="0"/>
              </a:rPr>
              <a:t>Half Angle Example</a:t>
            </a:r>
            <a:endParaRPr lang="en-US" sz="3200" dirty="0">
              <a:latin typeface="Impact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371600"/>
            <a:ext cx="7696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Example: Find the value of sin 15° using the sine half-angle relationship.</a:t>
            </a:r>
            <a:endParaRPr lang="en-US" sz="2400" dirty="0"/>
          </a:p>
        </p:txBody>
      </p:sp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2590800"/>
            <a:ext cx="6399213" cy="3638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Sum and Difference Example</a:t>
            </a:r>
            <a:endParaRPr lang="en-US" sz="3600" dirty="0">
              <a:latin typeface="Impact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66800" y="1905000"/>
            <a:ext cx="6933334" cy="4276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9906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Definition of Trigonometry </a:t>
            </a:r>
            <a:endParaRPr lang="en-US" sz="3600" dirty="0"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514601"/>
            <a:ext cx="8229600" cy="29718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3600" dirty="0" smtClean="0">
                <a:latin typeface="Arial" pitchFamily="34" charset="0"/>
                <a:cs typeface="Arial" pitchFamily="34" charset="0"/>
              </a:rPr>
              <a:t>It is a relationship between the angles and sides of a triangle. 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868362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Product to Sum Example</a:t>
            </a:r>
            <a:endParaRPr lang="en-US" sz="3600" dirty="0">
              <a:latin typeface="Impact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752600"/>
            <a:ext cx="5505216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762000"/>
            <a:ext cx="5019675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25" y="1600200"/>
            <a:ext cx="35718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228600" y="5105400"/>
            <a:ext cx="89154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Just like the other identity formulas, </a:t>
            </a:r>
            <a:r>
              <a:rPr lang="en-US" sz="2000" dirty="0" err="1" smtClean="0">
                <a:latin typeface="Arial" pitchFamily="34" charset="0"/>
                <a:cs typeface="Arial" pitchFamily="34" charset="0"/>
              </a:rPr>
              <a:t>cofunction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and double angle formulas are mainly used to simplify expressions so that an exact value may be reached. </a:t>
            </a:r>
            <a:endParaRPr lang="en-US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3886200"/>
            <a:ext cx="31527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Impact" pitchFamily="34" charset="0"/>
              </a:rPr>
              <a:t/>
            </a:r>
            <a:br>
              <a:rPr lang="en-US" sz="2400" dirty="0" smtClean="0">
                <a:latin typeface="Impact" pitchFamily="34" charset="0"/>
              </a:rPr>
            </a:br>
            <a:r>
              <a:rPr lang="en-US" sz="2400" dirty="0" smtClean="0">
                <a:latin typeface="Impact" pitchFamily="34" charset="0"/>
              </a:rPr>
              <a:t/>
            </a:r>
            <a:br>
              <a:rPr lang="en-US" sz="2400" dirty="0" smtClean="0">
                <a:latin typeface="Impact" pitchFamily="34" charset="0"/>
              </a:rPr>
            </a:br>
            <a:r>
              <a:rPr lang="en-US" sz="2400" dirty="0" smtClean="0">
                <a:latin typeface="Impact" pitchFamily="34" charset="0"/>
              </a:rPr>
              <a:t>References</a:t>
            </a:r>
            <a:endParaRPr lang="en-US" sz="2400" dirty="0">
              <a:latin typeface="Impact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[1] </a:t>
            </a:r>
            <a:r>
              <a:rPr lang="en-US" sz="1800" dirty="0" smtClean="0">
                <a:latin typeface="Arial" pitchFamily="34" charset="0"/>
                <a:cs typeface="Arial" pitchFamily="34" charset="0"/>
                <a:hlinkClick r:id="rId2"/>
              </a:rPr>
              <a:t>http://tutorial.math.lamar.edu/pdf/Trig_Cheat_Sheet.pdf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[2] </a:t>
            </a:r>
            <a:r>
              <a:rPr lang="en-US" sz="1800" dirty="0" smtClean="0">
                <a:latin typeface="Arial" pitchFamily="34" charset="0"/>
                <a:cs typeface="Arial" pitchFamily="34" charset="0"/>
                <a:hlinkClick r:id="rId3"/>
              </a:rPr>
              <a:t>http://www.intmath.com/Analytic-trigonometry/4_Half-angle-formulas.php</a:t>
            </a: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[3] http://www.sosmath.com/trig/prodform/prodform.html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[4] http://www.analyzemath.com/Trigonometry_2/Use_sum_diff_form.html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[5] http://www.intmath.com/Analytic-trigonometry/4_Half-angle-formulas.php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[6]http://www.tutorvista.com/content/math/trigonometry/trigonometry/math-trigonometry.php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[7] http://www.nipissingu.ca/calculus/tutorials/trigonometry.html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[8]http://www.algebralab.org/lessons/lesson.aspx?file=Trigonometry_TrigLawSines.xml</a:t>
            </a:r>
          </a:p>
          <a:p>
            <a:pPr>
              <a:buNone/>
            </a:pPr>
            <a:r>
              <a:rPr lang="en-US" sz="1800" dirty="0" smtClean="0">
                <a:latin typeface="Arial" pitchFamily="34" charset="0"/>
                <a:cs typeface="Arial" pitchFamily="34" charset="0"/>
              </a:rPr>
              <a:t>[</a:t>
            </a:r>
            <a:r>
              <a:rPr lang="en-US" sz="1800" smtClean="0">
                <a:latin typeface="Arial" pitchFamily="34" charset="0"/>
                <a:cs typeface="Arial" pitchFamily="34" charset="0"/>
              </a:rPr>
              <a:t>9] </a:t>
            </a:r>
            <a:r>
              <a:rPr lang="en-US" sz="1800" smtClean="0">
                <a:latin typeface="Arial" pitchFamily="34" charset="0"/>
                <a:cs typeface="Arial" pitchFamily="34" charset="0"/>
                <a:hlinkClick r:id="rId4"/>
              </a:rPr>
              <a:t>http://www.cimt.plymouth.ac.uk/projects/mepres/step-up/sect4/index.htm</a:t>
            </a:r>
            <a:endParaRPr lang="en-US" sz="180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18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en-US" sz="2000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5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  <a:cs typeface="Arial" pitchFamily="34" charset="0"/>
              </a:rPr>
              <a:t>Radians</a:t>
            </a:r>
            <a:endParaRPr lang="en-US" sz="3600" dirty="0">
              <a:latin typeface="Impact" pitchFamily="34" charset="0"/>
              <a:cs typeface="Arial" pitchFamily="34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447800"/>
            <a:ext cx="3735897" cy="33592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5943600" y="2590800"/>
            <a:ext cx="3505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x,y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= (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Rcos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Rsin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el-GR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 )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( 1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cos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(30˚) , 1 sin (30 ˚) = 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43800" y="2971800"/>
            <a:ext cx="46347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8" name="Straight Connector 17"/>
          <p:cNvCxnSpPr/>
          <p:nvPr/>
        </p:nvCxnSpPr>
        <p:spPr>
          <a:xfrm flipV="1">
            <a:off x="2819400" y="3124200"/>
            <a:ext cx="2514600" cy="1447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rot="5400000">
            <a:off x="4610100" y="3848100"/>
            <a:ext cx="14478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04800" y="5105400"/>
            <a:ext cx="8458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2000" b="1" dirty="0" smtClean="0">
                <a:latin typeface="Arial" pitchFamily="34" charset="0"/>
                <a:cs typeface="Arial" pitchFamily="34" charset="0"/>
              </a:rPr>
              <a:t>radian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is a unit of plane angle, equal to 180/π (or 360/(2π)) degrees</a:t>
            </a:r>
          </a:p>
          <a:p>
            <a:endParaRPr lang="en-US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sz="2000" dirty="0" smtClean="0">
                <a:latin typeface="Arial" pitchFamily="34" charset="0"/>
                <a:cs typeface="Arial" pitchFamily="34" charset="0"/>
              </a:rPr>
              <a:t>Unit Circle Video: </a:t>
            </a:r>
            <a:r>
              <a:rPr lang="en-US" sz="2000" dirty="0" smtClean="0">
                <a:latin typeface="Arial" pitchFamily="34" charset="0"/>
                <a:cs typeface="Arial" pitchFamily="34" charset="0"/>
                <a:hlinkClick r:id="rId4"/>
              </a:rPr>
              <a:t>http://</a:t>
            </a:r>
            <a:r>
              <a:rPr lang="en-US" sz="2000" dirty="0" smtClean="0">
                <a:latin typeface="Arial" pitchFamily="34" charset="0"/>
                <a:cs typeface="Arial" pitchFamily="34" charset="0"/>
                <a:hlinkClick r:id="rId4"/>
              </a:rPr>
              <a:t>www.youtube.com/watch?v=ao4EJzNWmK8&amp;feature=relmfu</a:t>
            </a:r>
            <a:r>
              <a:rPr lang="en-US" sz="2000" dirty="0" smtClean="0">
                <a:latin typeface="Arial" pitchFamily="34" charset="0"/>
                <a:cs typeface="Arial" pitchFamily="34" charset="0"/>
              </a:rPr>
              <a:t> </a:t>
            </a:r>
            <a:endParaRPr lang="en-US" sz="20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5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2192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Impact" pitchFamily="34" charset="0"/>
              </a:rPr>
              <a:t>Degrees to Radians Conversion</a:t>
            </a:r>
            <a:endParaRPr lang="en-US" sz="2400" dirty="0">
              <a:latin typeface="Impac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 rot="10800000" flipV="1">
            <a:off x="1143000" y="2246533"/>
            <a:ext cx="7086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To convert degrees into radians, multiply the degree by ∏/180˚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To convert radians into degrees, multiply the radian by 180˚/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∏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christy.busch\AppData\Local\Microsoft\Windows\Temporary Internet Files\Content.IE5\D75NB8YO\MC90043243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3124200"/>
            <a:ext cx="4038600" cy="344673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76600" y="3962400"/>
            <a:ext cx="198120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 pitchFamily="34" charset="0"/>
                <a:cs typeface="Arial" pitchFamily="34" charset="0"/>
                <a:hlinkClick r:id="rId4"/>
              </a:rPr>
              <a:t>Radian-Degree </a:t>
            </a:r>
            <a:r>
              <a:rPr lang="en-US" b="1" dirty="0" smtClean="0">
                <a:latin typeface="Arial" pitchFamily="34" charset="0"/>
                <a:cs typeface="Arial" pitchFamily="34" charset="0"/>
                <a:hlinkClick r:id="rId4"/>
              </a:rPr>
              <a:t>Conversion:</a:t>
            </a:r>
          </a:p>
          <a:p>
            <a:pPr algn="ctr"/>
            <a:r>
              <a:rPr lang="en-US" sz="1600" b="1" dirty="0" smtClean="0">
                <a:latin typeface="Arial" pitchFamily="34" charset="0"/>
                <a:cs typeface="Arial" pitchFamily="34" charset="0"/>
                <a:hlinkClick r:id="rId4"/>
              </a:rPr>
              <a:t>http://www.youtube.com/watch?v=cLBKOYmHuDM&amp;NR=1</a:t>
            </a: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  <a:cs typeface="Arial" pitchFamily="34" charset="0"/>
              </a:rPr>
              <a:t>Conversion Examples</a:t>
            </a:r>
            <a:endParaRPr lang="en-US" sz="3600" dirty="0">
              <a:latin typeface="Impact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2362200"/>
            <a:ext cx="5419048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3400" y="1600200"/>
            <a:ext cx="8305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Example 1: Convert 60˚ into radians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4953000"/>
            <a:ext cx="5715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Example 2:  Convert ∏/4 into degrees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en-US" sz="2400" dirty="0" smtClean="0">
                <a:latin typeface="Arial" pitchFamily="34" charset="0"/>
                <a:cs typeface="Arial" pitchFamily="34" charset="0"/>
              </a:rPr>
              <a:t>	∏/4* (180˚/ ∏)=45 ˚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762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</a:rPr>
              <a:t>You Should Know: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71999"/>
          </a:xfrm>
          <a:solidFill>
            <a:srgbClr val="FFFF00"/>
          </a:solidFill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752600"/>
            <a:ext cx="6682946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858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Impact" pitchFamily="34" charset="0"/>
                <a:cs typeface="Arial" pitchFamily="34" charset="0"/>
              </a:rPr>
              <a:t>Trigonometry Basics</a:t>
            </a:r>
            <a:endParaRPr lang="en-US" sz="3600" dirty="0">
              <a:latin typeface="Impact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8600" y="1905000"/>
            <a:ext cx="496582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3400" y="2133600"/>
            <a:ext cx="3657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Opposite Side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The side opposite to the angle 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Adjacent Side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: The side adjacent to the angle (</a:t>
            </a:r>
            <a:r>
              <a:rPr lang="el-GR" sz="2400" dirty="0" smtClean="0">
                <a:latin typeface="Arial" pitchFamily="34" charset="0"/>
                <a:cs typeface="Arial" pitchFamily="34" charset="0"/>
              </a:rPr>
              <a:t>θ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endParaRPr lang="en-US" sz="2400" dirty="0">
              <a:latin typeface="Arial" pitchFamily="34" charset="0"/>
              <a:cs typeface="Arial" pitchFamily="34" charset="0"/>
            </a:endParaRPr>
          </a:p>
          <a:p>
            <a:r>
              <a:rPr lang="en-US" sz="2400" i="1" dirty="0" smtClean="0">
                <a:latin typeface="Arial" pitchFamily="34" charset="0"/>
                <a:cs typeface="Arial" pitchFamily="34" charset="0"/>
              </a:rPr>
              <a:t>Hypotenuse:</a:t>
            </a:r>
            <a:r>
              <a:rPr lang="en-US" sz="2400" dirty="0" smtClean="0">
                <a:latin typeface="Arial" pitchFamily="34" charset="0"/>
                <a:cs typeface="Arial" pitchFamily="34" charset="0"/>
              </a:rPr>
              <a:t> The side opposite to the 90˚ angle, which is also the longest side of the triangle 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2286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73183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Starting with Sine &amp; Cosine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00"/>
          </a:solidFill>
        </p:spPr>
        <p:txBody>
          <a:bodyPr/>
          <a:lstStyle/>
          <a:p>
            <a:pPr>
              <a:buNone/>
            </a:pP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0"/>
            <a:ext cx="775335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 l="-901" t="67912"/>
          <a:stretch>
            <a:fillRect/>
          </a:stretch>
        </p:blipFill>
        <p:spPr bwMode="auto">
          <a:xfrm>
            <a:off x="228600" y="2286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0"/>
            <a:ext cx="8229600" cy="685800"/>
          </a:xfrm>
        </p:spPr>
        <p:txBody>
          <a:bodyPr>
            <a:normAutofit/>
          </a:bodyPr>
          <a:lstStyle/>
          <a:p>
            <a:pPr algn="l"/>
            <a:r>
              <a:rPr lang="en-US" sz="1600" dirty="0" smtClean="0">
                <a:latin typeface="Arial" pitchFamily="34" charset="0"/>
                <a:cs typeface="Arial" pitchFamily="34" charset="0"/>
              </a:rPr>
              <a:t>Trigonometry Basics (cont’d.)</a:t>
            </a:r>
            <a:endParaRPr lang="en-US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752600"/>
            <a:ext cx="4419033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4114800"/>
            <a:ext cx="5342671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6477000" y="2133600"/>
            <a:ext cx="22860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A useful anagram to help you remember the formulas is SOH CAH TOA. </a:t>
            </a:r>
          </a:p>
          <a:p>
            <a:r>
              <a:rPr lang="en-US" dirty="0" smtClean="0">
                <a:latin typeface="Arial" pitchFamily="34" charset="0"/>
                <a:cs typeface="Arial" pitchFamily="34" charset="0"/>
              </a:rPr>
              <a:t>For example, SOH corresponds to sin of angle is equal to opposite over hypotenuse. </a:t>
            </a:r>
            <a:endParaRPr lang="en-US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 l="-901" t="67912"/>
          <a:stretch>
            <a:fillRect/>
          </a:stretch>
        </p:blipFill>
        <p:spPr bwMode="auto">
          <a:xfrm>
            <a:off x="228600" y="304800"/>
            <a:ext cx="8534400" cy="396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409</TotalTime>
  <Words>549</Words>
  <Application>Microsoft Office PowerPoint</Application>
  <PresentationFormat>On-screen Show (4:3)</PresentationFormat>
  <Paragraphs>85</Paragraphs>
  <Slides>22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Office Theme</vt:lpstr>
      <vt:lpstr>Trigonometry</vt:lpstr>
      <vt:lpstr>Definition of Trigonometry </vt:lpstr>
      <vt:lpstr>Radians</vt:lpstr>
      <vt:lpstr>Degrees to Radians Conversion</vt:lpstr>
      <vt:lpstr>Conversion Examples</vt:lpstr>
      <vt:lpstr>You Should Know:</vt:lpstr>
      <vt:lpstr>Trigonometry Basics</vt:lpstr>
      <vt:lpstr>Starting with Sine &amp; Cosine</vt:lpstr>
      <vt:lpstr>Trigonometry Basics (cont’d.)</vt:lpstr>
      <vt:lpstr>Example – Basic Relationships</vt:lpstr>
      <vt:lpstr>Reciprocal Identities</vt:lpstr>
      <vt:lpstr>Slide 12</vt:lpstr>
      <vt:lpstr>Trigonometry Basics (cont’d.)</vt:lpstr>
      <vt:lpstr>Inverse Function Example</vt:lpstr>
      <vt:lpstr>Law of sines, cosines, and tangents</vt:lpstr>
      <vt:lpstr>Law of Sines Example</vt:lpstr>
      <vt:lpstr>Identity Formulas </vt:lpstr>
      <vt:lpstr>Slide 18</vt:lpstr>
      <vt:lpstr>Sum and Difference Example</vt:lpstr>
      <vt:lpstr>Product to Sum Example</vt:lpstr>
      <vt:lpstr>Slide 21</vt:lpstr>
      <vt:lpstr>  References</vt:lpstr>
    </vt:vector>
  </TitlesOfParts>
  <Company>TAMUQ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Trigonometry</dc:title>
  <dc:creator>visitor.user</dc:creator>
  <cp:lastModifiedBy>tamuq</cp:lastModifiedBy>
  <cp:revision>32</cp:revision>
  <dcterms:created xsi:type="dcterms:W3CDTF">2010-01-28T08:37:08Z</dcterms:created>
  <dcterms:modified xsi:type="dcterms:W3CDTF">2011-03-14T10:10:48Z</dcterms:modified>
</cp:coreProperties>
</file>